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97D9A4-E25D-432D-B473-7030AF6DC608}" type="datetimeFigureOut">
              <a:rPr lang="en-US" smtClean="0"/>
              <a:t>12/30/2018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2F822-B958-4051-AC23-63A9A821A612}" type="slidenum">
              <a:rPr lang="en-US" smtClean="0"/>
              <a:t>‹#›</a:t>
            </a:fld>
            <a:endParaRPr lang="en-US"/>
          </a:p>
        </p:txBody>
      </p:sp>
    </p:spTree>
    <p:extLst>
      <p:ext uri="{BB962C8B-B14F-4D97-AF65-F5344CB8AC3E}">
        <p14:creationId xmlns:p14="http://schemas.microsoft.com/office/powerpoint/2010/main" val="1161316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97D9A4-E25D-432D-B473-7030AF6DC608}" type="datetimeFigureOut">
              <a:rPr lang="en-US" smtClean="0"/>
              <a:t>12/30/2018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2F822-B958-4051-AC23-63A9A821A612}" type="slidenum">
              <a:rPr lang="en-US" smtClean="0"/>
              <a:t>‹#›</a:t>
            </a:fld>
            <a:endParaRPr lang="en-US"/>
          </a:p>
        </p:txBody>
      </p:sp>
    </p:spTree>
    <p:extLst>
      <p:ext uri="{BB962C8B-B14F-4D97-AF65-F5344CB8AC3E}">
        <p14:creationId xmlns:p14="http://schemas.microsoft.com/office/powerpoint/2010/main" val="3149312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97D9A4-E25D-432D-B473-7030AF6DC608}" type="datetimeFigureOut">
              <a:rPr lang="en-US" smtClean="0"/>
              <a:t>12/30/2018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2F822-B958-4051-AC23-63A9A821A612}" type="slidenum">
              <a:rPr lang="en-US" smtClean="0"/>
              <a:t>‹#›</a:t>
            </a:fld>
            <a:endParaRPr lang="en-US"/>
          </a:p>
        </p:txBody>
      </p:sp>
    </p:spTree>
    <p:extLst>
      <p:ext uri="{BB962C8B-B14F-4D97-AF65-F5344CB8AC3E}">
        <p14:creationId xmlns:p14="http://schemas.microsoft.com/office/powerpoint/2010/main" val="2658647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97D9A4-E25D-432D-B473-7030AF6DC608}" type="datetimeFigureOut">
              <a:rPr lang="en-US" smtClean="0"/>
              <a:t>12/30/2018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2F822-B958-4051-AC23-63A9A821A612}" type="slidenum">
              <a:rPr lang="en-US" smtClean="0"/>
              <a:t>‹#›</a:t>
            </a:fld>
            <a:endParaRPr lang="en-US"/>
          </a:p>
        </p:txBody>
      </p:sp>
    </p:spTree>
    <p:extLst>
      <p:ext uri="{BB962C8B-B14F-4D97-AF65-F5344CB8AC3E}">
        <p14:creationId xmlns:p14="http://schemas.microsoft.com/office/powerpoint/2010/main" val="627212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97D9A4-E25D-432D-B473-7030AF6DC608}" type="datetimeFigureOut">
              <a:rPr lang="en-US" smtClean="0"/>
              <a:t>12/30/2018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2F822-B958-4051-AC23-63A9A821A612}" type="slidenum">
              <a:rPr lang="en-US" smtClean="0"/>
              <a:t>‹#›</a:t>
            </a:fld>
            <a:endParaRPr lang="en-US"/>
          </a:p>
        </p:txBody>
      </p:sp>
    </p:spTree>
    <p:extLst>
      <p:ext uri="{BB962C8B-B14F-4D97-AF65-F5344CB8AC3E}">
        <p14:creationId xmlns:p14="http://schemas.microsoft.com/office/powerpoint/2010/main" val="3929209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97D9A4-E25D-432D-B473-7030AF6DC608}" type="datetimeFigureOut">
              <a:rPr lang="en-US" smtClean="0"/>
              <a:t>12/30/2018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2F822-B958-4051-AC23-63A9A821A612}" type="slidenum">
              <a:rPr lang="en-US" smtClean="0"/>
              <a:t>‹#›</a:t>
            </a:fld>
            <a:endParaRPr lang="en-US"/>
          </a:p>
        </p:txBody>
      </p:sp>
    </p:spTree>
    <p:extLst>
      <p:ext uri="{BB962C8B-B14F-4D97-AF65-F5344CB8AC3E}">
        <p14:creationId xmlns:p14="http://schemas.microsoft.com/office/powerpoint/2010/main" val="2166566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97D9A4-E25D-432D-B473-7030AF6DC608}" type="datetimeFigureOut">
              <a:rPr lang="en-US" smtClean="0"/>
              <a:t>12/30/2018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52F822-B958-4051-AC23-63A9A821A612}" type="slidenum">
              <a:rPr lang="en-US" smtClean="0"/>
              <a:t>‹#›</a:t>
            </a:fld>
            <a:endParaRPr lang="en-US"/>
          </a:p>
        </p:txBody>
      </p:sp>
    </p:spTree>
    <p:extLst>
      <p:ext uri="{BB962C8B-B14F-4D97-AF65-F5344CB8AC3E}">
        <p14:creationId xmlns:p14="http://schemas.microsoft.com/office/powerpoint/2010/main" val="1834023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97D9A4-E25D-432D-B473-7030AF6DC608}" type="datetimeFigureOut">
              <a:rPr lang="en-US" smtClean="0"/>
              <a:t>12/30/2018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52F822-B958-4051-AC23-63A9A821A612}" type="slidenum">
              <a:rPr lang="en-US" smtClean="0"/>
              <a:t>‹#›</a:t>
            </a:fld>
            <a:endParaRPr lang="en-US"/>
          </a:p>
        </p:txBody>
      </p:sp>
    </p:spTree>
    <p:extLst>
      <p:ext uri="{BB962C8B-B14F-4D97-AF65-F5344CB8AC3E}">
        <p14:creationId xmlns:p14="http://schemas.microsoft.com/office/powerpoint/2010/main" val="2915317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97D9A4-E25D-432D-B473-7030AF6DC608}" type="datetimeFigureOut">
              <a:rPr lang="en-US" smtClean="0"/>
              <a:t>12/30/2018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52F822-B958-4051-AC23-63A9A821A612}" type="slidenum">
              <a:rPr lang="en-US" smtClean="0"/>
              <a:t>‹#›</a:t>
            </a:fld>
            <a:endParaRPr lang="en-US"/>
          </a:p>
        </p:txBody>
      </p:sp>
    </p:spTree>
    <p:extLst>
      <p:ext uri="{BB962C8B-B14F-4D97-AF65-F5344CB8AC3E}">
        <p14:creationId xmlns:p14="http://schemas.microsoft.com/office/powerpoint/2010/main" val="4017847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97D9A4-E25D-432D-B473-7030AF6DC608}" type="datetimeFigureOut">
              <a:rPr lang="en-US" smtClean="0"/>
              <a:t>12/30/2018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2F822-B958-4051-AC23-63A9A821A612}" type="slidenum">
              <a:rPr lang="en-US" smtClean="0"/>
              <a:t>‹#›</a:t>
            </a:fld>
            <a:endParaRPr lang="en-US"/>
          </a:p>
        </p:txBody>
      </p:sp>
    </p:spTree>
    <p:extLst>
      <p:ext uri="{BB962C8B-B14F-4D97-AF65-F5344CB8AC3E}">
        <p14:creationId xmlns:p14="http://schemas.microsoft.com/office/powerpoint/2010/main" val="3608504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97D9A4-E25D-432D-B473-7030AF6DC608}" type="datetimeFigureOut">
              <a:rPr lang="en-US" smtClean="0"/>
              <a:t>12/30/2018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2F822-B958-4051-AC23-63A9A821A612}" type="slidenum">
              <a:rPr lang="en-US" smtClean="0"/>
              <a:t>‹#›</a:t>
            </a:fld>
            <a:endParaRPr lang="en-US"/>
          </a:p>
        </p:txBody>
      </p:sp>
    </p:spTree>
    <p:extLst>
      <p:ext uri="{BB962C8B-B14F-4D97-AF65-F5344CB8AC3E}">
        <p14:creationId xmlns:p14="http://schemas.microsoft.com/office/powerpoint/2010/main" val="1072845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97D9A4-E25D-432D-B473-7030AF6DC608}" type="datetimeFigureOut">
              <a:rPr lang="en-US" smtClean="0"/>
              <a:t>12/30/2018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2F822-B958-4051-AC23-63A9A821A612}" type="slidenum">
              <a:rPr lang="en-US" smtClean="0"/>
              <a:t>‹#›</a:t>
            </a:fld>
            <a:endParaRPr lang="en-US"/>
          </a:p>
        </p:txBody>
      </p:sp>
    </p:spTree>
    <p:extLst>
      <p:ext uri="{BB962C8B-B14F-4D97-AF65-F5344CB8AC3E}">
        <p14:creationId xmlns:p14="http://schemas.microsoft.com/office/powerpoint/2010/main" val="592924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innerbody.com/image_card02/card17-new.html" TargetMode="External"/><Relationship Id="rId2" Type="http://schemas.openxmlformats.org/officeDocument/2006/relationships/hyperlink" Target="http://www.innerbody.com/image_card02/card47-new.html" TargetMode="External"/><Relationship Id="rId1" Type="http://schemas.openxmlformats.org/officeDocument/2006/relationships/slideLayout" Target="../slideLayouts/slideLayout2.xml"/><Relationship Id="rId4" Type="http://schemas.openxmlformats.org/officeDocument/2006/relationships/hyperlink" Target="http://www.innerbody.com/image_card02/musc31-new.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www.innerbody.com/image_cardov/card22-new.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thoughtco.com/blood-373480" TargetMode="External"/><Relationship Id="rId2" Type="http://schemas.openxmlformats.org/officeDocument/2006/relationships/hyperlink" Target="https://www.thoughtco.com/blood-vessels-373483" TargetMode="External"/><Relationship Id="rId1" Type="http://schemas.openxmlformats.org/officeDocument/2006/relationships/slideLayout" Target="../slideLayouts/slideLayout2.xml"/><Relationship Id="rId4" Type="http://schemas.openxmlformats.org/officeDocument/2006/relationships/hyperlink" Target="https://www.thoughtco.com/fascinating-facts-about-your-heart-373187"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www.thoughtco.com/pulmonary-artery-anatomy-373247" TargetMode="External"/><Relationship Id="rId3" Type="http://schemas.openxmlformats.org/officeDocument/2006/relationships/hyperlink" Target="https://www.thoughtco.com/brachiocephalic-artery-anatomy-373238" TargetMode="External"/><Relationship Id="rId7" Type="http://schemas.openxmlformats.org/officeDocument/2006/relationships/hyperlink" Target="https://www.thoughtco.com/the-heart-wall-4022792" TargetMode="External"/><Relationship Id="rId2" Type="http://schemas.openxmlformats.org/officeDocument/2006/relationships/hyperlink" Target="https://www.thoughtco.com/anatomy-of-the-heart-aorta-373199" TargetMode="External"/><Relationship Id="rId1" Type="http://schemas.openxmlformats.org/officeDocument/2006/relationships/slideLayout" Target="../slideLayouts/slideLayout2.xml"/><Relationship Id="rId6" Type="http://schemas.openxmlformats.org/officeDocument/2006/relationships/hyperlink" Target="https://www.thoughtco.com/coronary-arteries-anatomy-373233" TargetMode="External"/><Relationship Id="rId5" Type="http://schemas.openxmlformats.org/officeDocument/2006/relationships/hyperlink" Target="https://www.thoughtco.com/blood-373480" TargetMode="External"/><Relationship Id="rId4" Type="http://schemas.openxmlformats.org/officeDocument/2006/relationships/hyperlink" Target="https://www.thoughtco.com/carotid-arteries-anatomy-373241" TargetMode="External"/><Relationship Id="rId9" Type="http://schemas.openxmlformats.org/officeDocument/2006/relationships/hyperlink" Target="https://www.thoughtco.com/anatomy-of-the-lungs-373249"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thoughtco.com/anatomy-of-the-lungs-373249" TargetMode="External"/><Relationship Id="rId2" Type="http://schemas.openxmlformats.org/officeDocument/2006/relationships/hyperlink" Target="https://www.thoughtco.com/pulmonary-veins-373306" TargetMode="External"/><Relationship Id="rId1" Type="http://schemas.openxmlformats.org/officeDocument/2006/relationships/slideLayout" Target="../slideLayouts/slideLayout2.xml"/><Relationship Id="rId4" Type="http://schemas.openxmlformats.org/officeDocument/2006/relationships/hyperlink" Target="https://www.thoughtco.com/venae-cavae-anatomy-373253"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iq/url?sa=i&amp;rct=j&amp;q=&amp;esrc=s&amp;source=images&amp;cd=&amp;cad=rja&amp;uact=8&amp;ved=2ahUKEwjLz4LtlMTZAhUN_qQKHdgTDzgQjRx6BAgAEAY&amp;url=http://posterng.netkey.at/esr/viewing/index.php?module%3Dviewing_poster%26task%3Dviewsection%26pi%3D119652%26ti%3D403118%26searchkey%3D&amp;psig=AOvVaw2_19rjaluVBkRe-v13ERlR&amp;ust=151975416222012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iq/url?sa=i&amp;rct=j&amp;q=&amp;esrc=s&amp;source=images&amp;cd=&amp;cad=rja&amp;uact=8&amp;ved=2ahUKEwjh3ajNlcTZAhWRCOwKHY1SC80QjRx6BAgAEAY&amp;url=http://www.mccardio.com/handler.cfm?event%3Dpractice,template%26cpid%3D3341&amp;psig=AOvVaw2_19rjaluVBkRe-v13ERlR&amp;ust=151975416222012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iq/url?sa=i&amp;rct=j&amp;q=&amp;esrc=s&amp;source=images&amp;cd=&amp;cad=rja&amp;uact=8&amp;ved=2ahUKEwiooKG1lsTZAhUF_aQKHc0rABgQjRx6BAgAEAY&amp;url=http://www.flspinalcord.us/where-is-the-radial-artery-located/where-is-the-radial-artery-located-blood-vessels/&amp;psig=AOvVaw2_19rjaluVBkRe-v13ERlR&amp;ust=151975416222012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iq/url?sa=i&amp;rct=j&amp;q=&amp;esrc=s&amp;source=images&amp;cd=&amp;cad=rja&amp;uact=8&amp;ved=2ahUKEwj2gKTDmsTZAhVPDuwKHaAcDTAQjRx6BAgAEAY&amp;url=http://www.trando-med.com/medical-simulation/lower-limbs-vessels/leg-artery-plexus-transparent-silicone.html&amp;psig=AOvVaw3-8pPI1hN8GkzQhJF2Jk0l&amp;ust=151975527859545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iq/url?sa=i&amp;rct=j&amp;q=&amp;esrc=s&amp;source=images&amp;cd=&amp;cad=rja&amp;uact=8&amp;ved=&amp;url=https://www.shutterstock.com/image-vector/human-heart-anatomy-vector-diagram-447796618&amp;psig=AOvVaw11OlALGxMeZhlaFwtv74pn&amp;ust=1519846203747453"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google.iq/url?sa=i&amp;rct=j&amp;q=&amp;esrc=s&amp;source=images&amp;cd=&amp;cad=rja&amp;uact=8&amp;ved=2ahUKEwjWyZj9m8TZAhXQyKQKHQBnD-AQjRx6BAgAEAY&amp;url=https://humananatomyly.com/human-abdominal-arterial-and-venous-tree-diagram/human-abdominal-arterial-and-venous-tree-diagram-cardiovascular-system-at-parkland-college-studyblue/&amp;psig=AOvVaw0RkG0fJmxAaA3lQFl-YXk1&amp;ust=1519756197867427"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nnerbody.com/image_musc01/musc71.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nnerbody.com/anatomy/respiratory/lung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nnerbody.com/image_card01/card50-new2.html" TargetMode="External"/><Relationship Id="rId2" Type="http://schemas.openxmlformats.org/officeDocument/2006/relationships/hyperlink" Target="http://www.innerbody.com/image_card01/card46-new2.html" TargetMode="External"/><Relationship Id="rId1" Type="http://schemas.openxmlformats.org/officeDocument/2006/relationships/slideLayout" Target="../slideLayouts/slideLayout2.xml"/><Relationship Id="rId5" Type="http://schemas.openxmlformats.org/officeDocument/2006/relationships/hyperlink" Target="http://www.innerbody.com/image_card01/card48-new2.html" TargetMode="External"/><Relationship Id="rId4" Type="http://schemas.openxmlformats.org/officeDocument/2006/relationships/hyperlink" Target="http://www.innerbody.com/image_card02/card48-new.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indent="-228600" algn="ctr">
              <a:lnSpc>
                <a:spcPct val="107000"/>
              </a:lnSpc>
              <a:spcBef>
                <a:spcPts val="0"/>
              </a:spcBef>
            </a:pPr>
            <a:r>
              <a:rPr lang="en-US" sz="4800" b="1" kern="1800" dirty="0">
                <a:solidFill>
                  <a:srgbClr val="376085"/>
                </a:solidFill>
                <a:latin typeface="proximanova-bold"/>
                <a:ea typeface="Times New Roman" panose="02020603050405020304" pitchFamily="18" charset="0"/>
                <a:cs typeface="Times New Roman" panose="02020603050405020304" pitchFamily="18" charset="0"/>
              </a:rPr>
              <a:t>Heart</a:t>
            </a:r>
            <a:r>
              <a:rPr lang="en-US" sz="4800" dirty="0">
                <a:solidFill>
                  <a:prstClr val="black"/>
                </a:solidFill>
                <a:latin typeface="Calibri" panose="020F0502020204030204" pitchFamily="34" charset="0"/>
                <a:ea typeface="Calibri" panose="020F0502020204030204" pitchFamily="34" charset="0"/>
                <a:cs typeface="Arial" panose="020B0604020202020204" pitchFamily="34" charset="0"/>
              </a:rPr>
              <a:t/>
            </a:r>
            <a:br>
              <a:rPr lang="en-US" sz="4800" dirty="0">
                <a:solidFill>
                  <a:prstClr val="black"/>
                </a:solidFill>
                <a:latin typeface="Calibri" panose="020F0502020204030204" pitchFamily="34" charset="0"/>
                <a:ea typeface="Calibri" panose="020F0502020204030204" pitchFamily="34" charset="0"/>
                <a:cs typeface="Arial" panose="020B0604020202020204" pitchFamily="34" charset="0"/>
              </a:rPr>
            </a:br>
            <a:endParaRPr lang="en-US" sz="4800" dirty="0"/>
          </a:p>
        </p:txBody>
      </p:sp>
      <p:sp>
        <p:nvSpPr>
          <p:cNvPr id="3" name="Content Placeholder 2"/>
          <p:cNvSpPr>
            <a:spLocks noGrp="1"/>
          </p:cNvSpPr>
          <p:nvPr>
            <p:ph idx="1"/>
          </p:nvPr>
        </p:nvSpPr>
        <p:spPr/>
        <p:txBody>
          <a:bodyPr/>
          <a:lstStyle/>
          <a:p>
            <a:pPr marL="0" marR="0" indent="0">
              <a:lnSpc>
                <a:spcPct val="107000"/>
              </a:lnSpc>
              <a:spcBef>
                <a:spcPts val="0"/>
              </a:spcBef>
              <a:spcAft>
                <a:spcPts val="0"/>
              </a:spcAft>
              <a:buNone/>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a:solidFill>
                  <a:srgbClr val="333333"/>
                </a:solidFill>
                <a:latin typeface="proximanova-regular"/>
                <a:ea typeface="Times New Roman" panose="02020603050405020304" pitchFamily="18" charset="0"/>
                <a:cs typeface="Times New Roman" panose="02020603050405020304" pitchFamily="18" charset="0"/>
              </a:rPr>
              <a:t>The heart is a muscular organ about the size of a closed fist that functions as the body’s circulatory pump. It takes in deoxygenated blood through the veins and delivers it to the lungs for oxygenation before pumping it into the various arteries (which provide oxygen and nutrients to body tissues by transporting the blood throughout the body). The heart is located in the thoracic cavity medial to the lungs and posterior to the sternum.</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295804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marR="0">
              <a:lnSpc>
                <a:spcPct val="107000"/>
              </a:lnSpc>
              <a:spcBef>
                <a:spcPts val="1125"/>
              </a:spcBef>
              <a:spcAft>
                <a:spcPts val="1125"/>
              </a:spcAft>
            </a:pPr>
            <a:r>
              <a:rPr lang="en-US" sz="3600" b="1" dirty="0">
                <a:solidFill>
                  <a:srgbClr val="376085"/>
                </a:solidFill>
                <a:latin typeface="proximanova-bold"/>
                <a:ea typeface="Times New Roman" panose="02020603050405020304" pitchFamily="18" charset="0"/>
                <a:cs typeface="Times New Roman" panose="02020603050405020304" pitchFamily="18" charset="0"/>
              </a:rPr>
              <a:t>Valves of the Heart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a:solidFill>
                  <a:srgbClr val="333333"/>
                </a:solidFill>
                <a:latin typeface="proximanova-regular"/>
                <a:ea typeface="Times New Roman" panose="02020603050405020304" pitchFamily="18" charset="0"/>
                <a:cs typeface="Times New Roman" panose="02020603050405020304" pitchFamily="18" charset="0"/>
              </a:rPr>
              <a:t>The heart functions by pumping blood both to the lungs and to the systems of the body. To prevent blood from flowing backwards or “regurgitating” back into the heart, a system of one-way valves are present in the heart. The heart valves can be broken down into two types: atrioventricular and semilunar valves.</a:t>
            </a:r>
            <a:endParaRPr lang="en-US" sz="2000" dirty="0">
              <a:latin typeface="Calibri" panose="020F0502020204030204" pitchFamily="34" charset="0"/>
              <a:ea typeface="Calibri" panose="020F0502020204030204" pitchFamily="34" charset="0"/>
              <a:cs typeface="Arial" panose="020B0604020202020204" pitchFamily="34" charset="0"/>
            </a:endParaRPr>
          </a:p>
          <a:p>
            <a:r>
              <a:rPr lang="en-US" i="1" dirty="0">
                <a:solidFill>
                  <a:srgbClr val="333333"/>
                </a:solidFill>
                <a:latin typeface="proximanova-regular"/>
                <a:ea typeface="Times New Roman" panose="02020603050405020304" pitchFamily="18" charset="0"/>
                <a:cs typeface="Times New Roman" panose="02020603050405020304" pitchFamily="18" charset="0"/>
              </a:rPr>
              <a:t>Atrioventricular valves</a:t>
            </a:r>
            <a:r>
              <a:rPr lang="en-US" dirty="0">
                <a:solidFill>
                  <a:srgbClr val="333333"/>
                </a:solidFill>
                <a:latin typeface="proximanova-regular"/>
                <a:ea typeface="Times New Roman" panose="02020603050405020304" pitchFamily="18" charset="0"/>
                <a:cs typeface="Times New Roman" panose="02020603050405020304" pitchFamily="18" charset="0"/>
              </a:rPr>
              <a:t>. The atrioventricular (AV) valves are located in the middle of the heart between the atria and ventricles and only allow blood to flow from the atria into the ventricles. The AV valve on the right side of the heart is called the </a:t>
            </a:r>
            <a:r>
              <a:rPr lang="en-US" b="1"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2"/>
              </a:rPr>
              <a:t>tricuspid valve</a:t>
            </a:r>
            <a:r>
              <a:rPr lang="en-US" dirty="0">
                <a:solidFill>
                  <a:srgbClr val="333333"/>
                </a:solidFill>
                <a:latin typeface="proximanova-regular"/>
                <a:ea typeface="Times New Roman" panose="02020603050405020304" pitchFamily="18" charset="0"/>
                <a:cs typeface="Times New Roman" panose="02020603050405020304" pitchFamily="18" charset="0"/>
              </a:rPr>
              <a:t> because it is made of three cusps (flaps) that separate to allow blood to pass through and connect to block regurgitation of blood. The AV valve on the left side of the heart is called the </a:t>
            </a:r>
            <a:r>
              <a:rPr lang="en-US" b="1"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3"/>
              </a:rPr>
              <a:t>mitral valve</a:t>
            </a:r>
            <a:r>
              <a:rPr lang="en-US" dirty="0">
                <a:solidFill>
                  <a:srgbClr val="333333"/>
                </a:solidFill>
                <a:latin typeface="proximanova-regular"/>
                <a:ea typeface="Times New Roman" panose="02020603050405020304" pitchFamily="18" charset="0"/>
                <a:cs typeface="Times New Roman" panose="02020603050405020304" pitchFamily="18" charset="0"/>
              </a:rPr>
              <a:t> or the bicuspid valve because it has two cusps. The AV valves are attached on the ventricular side to tough strings called </a:t>
            </a:r>
            <a:r>
              <a:rPr lang="en-US" b="1"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4"/>
              </a:rPr>
              <a:t>chordae </a:t>
            </a:r>
            <a:r>
              <a:rPr lang="en-US" b="1" u="sng" dirty="0" err="1">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4"/>
              </a:rPr>
              <a:t>tendineae</a:t>
            </a:r>
            <a:r>
              <a:rPr lang="en-US" dirty="0">
                <a:solidFill>
                  <a:srgbClr val="333333"/>
                </a:solidFill>
                <a:latin typeface="proximanova-regular"/>
                <a:ea typeface="Times New Roman" panose="02020603050405020304" pitchFamily="18" charset="0"/>
                <a:cs typeface="Times New Roman" panose="02020603050405020304" pitchFamily="18" charset="0"/>
              </a:rPr>
              <a:t>. The chordae </a:t>
            </a:r>
            <a:r>
              <a:rPr lang="en-US" dirty="0" err="1">
                <a:solidFill>
                  <a:srgbClr val="333333"/>
                </a:solidFill>
                <a:latin typeface="proximanova-regular"/>
                <a:ea typeface="Times New Roman" panose="02020603050405020304" pitchFamily="18" charset="0"/>
                <a:cs typeface="Times New Roman" panose="02020603050405020304" pitchFamily="18" charset="0"/>
              </a:rPr>
              <a:t>tendineae</a:t>
            </a:r>
            <a:r>
              <a:rPr lang="en-US" dirty="0">
                <a:solidFill>
                  <a:srgbClr val="333333"/>
                </a:solidFill>
                <a:latin typeface="proximanova-regular"/>
                <a:ea typeface="Times New Roman" panose="02020603050405020304" pitchFamily="18" charset="0"/>
                <a:cs typeface="Times New Roman" panose="02020603050405020304" pitchFamily="18" charset="0"/>
              </a:rPr>
              <a:t> pull on the AV valves to keep them from </a:t>
            </a:r>
            <a:endParaRPr lang="en-US" dirty="0"/>
          </a:p>
        </p:txBody>
      </p:sp>
    </p:spTree>
    <p:extLst>
      <p:ext uri="{BB962C8B-B14F-4D97-AF65-F5344CB8AC3E}">
        <p14:creationId xmlns:p14="http://schemas.microsoft.com/office/powerpoint/2010/main" val="3078836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marR="0">
              <a:lnSpc>
                <a:spcPct val="107000"/>
              </a:lnSpc>
              <a:spcBef>
                <a:spcPts val="1125"/>
              </a:spcBef>
              <a:spcAft>
                <a:spcPts val="1125"/>
              </a:spcAft>
            </a:pPr>
            <a:r>
              <a:rPr lang="en-US" sz="4000" b="1" dirty="0">
                <a:solidFill>
                  <a:srgbClr val="376085"/>
                </a:solidFill>
                <a:latin typeface="proximanova-bold"/>
                <a:ea typeface="Times New Roman" panose="02020603050405020304" pitchFamily="18" charset="0"/>
                <a:cs typeface="Times New Roman" panose="02020603050405020304" pitchFamily="18" charset="0"/>
              </a:rPr>
              <a:t>Conduction System of the Heart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a:solidFill>
                  <a:srgbClr val="333333"/>
                </a:solidFill>
                <a:latin typeface="proximanova-regular"/>
                <a:ea typeface="Times New Roman" panose="02020603050405020304" pitchFamily="18" charset="0"/>
                <a:cs typeface="Times New Roman" panose="02020603050405020304" pitchFamily="18" charset="0"/>
              </a:rPr>
              <a:t>The conduction system starts with the </a:t>
            </a:r>
            <a:r>
              <a:rPr lang="en-US" b="1" dirty="0">
                <a:solidFill>
                  <a:srgbClr val="333333"/>
                </a:solidFill>
                <a:latin typeface="proximanova-regular"/>
                <a:ea typeface="Times New Roman" panose="02020603050405020304" pitchFamily="18" charset="0"/>
                <a:cs typeface="Times New Roman" panose="02020603050405020304" pitchFamily="18" charset="0"/>
              </a:rPr>
              <a:t>pacemaker of the heart</a:t>
            </a:r>
            <a:r>
              <a:rPr lang="en-US" dirty="0">
                <a:solidFill>
                  <a:srgbClr val="333333"/>
                </a:solidFill>
                <a:latin typeface="proximanova-regular"/>
                <a:ea typeface="Times New Roman" panose="02020603050405020304" pitchFamily="18" charset="0"/>
                <a:cs typeface="Times New Roman" panose="02020603050405020304" pitchFamily="18" charset="0"/>
              </a:rPr>
              <a:t>—a small bundle of cells known as </a:t>
            </a:r>
            <a:r>
              <a:rPr lang="en-US" b="1" dirty="0">
                <a:solidFill>
                  <a:srgbClr val="333333"/>
                </a:solidFill>
                <a:latin typeface="proximanova-regular"/>
                <a:ea typeface="Times New Roman" panose="02020603050405020304" pitchFamily="18" charset="0"/>
                <a:cs typeface="Times New Roman" panose="02020603050405020304" pitchFamily="18" charset="0"/>
              </a:rPr>
              <a:t>the sinoatrial (SA) node</a:t>
            </a:r>
            <a:r>
              <a:rPr lang="en-US" dirty="0">
                <a:solidFill>
                  <a:srgbClr val="333333"/>
                </a:solidFill>
                <a:latin typeface="proximanova-regular"/>
                <a:ea typeface="Times New Roman" panose="02020603050405020304" pitchFamily="18" charset="0"/>
                <a:cs typeface="Times New Roman" panose="02020603050405020304" pitchFamily="18" charset="0"/>
              </a:rPr>
              <a:t>. The SA node is located in the </a:t>
            </a:r>
            <a:r>
              <a:rPr lang="en-US" b="1" dirty="0">
                <a:solidFill>
                  <a:srgbClr val="333333"/>
                </a:solidFill>
                <a:latin typeface="proximanova-regular"/>
                <a:ea typeface="Times New Roman" panose="02020603050405020304" pitchFamily="18" charset="0"/>
                <a:cs typeface="Times New Roman" panose="02020603050405020304" pitchFamily="18" charset="0"/>
              </a:rPr>
              <a:t>wall of the right atrium inferior</a:t>
            </a:r>
            <a:r>
              <a:rPr lang="en-US" dirty="0">
                <a:solidFill>
                  <a:srgbClr val="333333"/>
                </a:solidFill>
                <a:latin typeface="proximanova-regular"/>
                <a:ea typeface="Times New Roman" panose="02020603050405020304" pitchFamily="18" charset="0"/>
                <a:cs typeface="Times New Roman" panose="02020603050405020304" pitchFamily="18" charset="0"/>
              </a:rPr>
              <a:t> to the </a:t>
            </a:r>
            <a:r>
              <a:rPr lang="en-US" b="1"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2"/>
              </a:rPr>
              <a:t>superior vena cava</a:t>
            </a:r>
            <a:r>
              <a:rPr lang="en-US" dirty="0">
                <a:solidFill>
                  <a:srgbClr val="333333"/>
                </a:solidFill>
                <a:latin typeface="proximanova-regular"/>
                <a:ea typeface="Times New Roman" panose="02020603050405020304" pitchFamily="18" charset="0"/>
                <a:cs typeface="Times New Roman" panose="02020603050405020304" pitchFamily="18" charset="0"/>
              </a:rPr>
              <a:t>. The SA node is </a:t>
            </a:r>
            <a:r>
              <a:rPr lang="en-US" b="1" dirty="0">
                <a:solidFill>
                  <a:srgbClr val="333333"/>
                </a:solidFill>
                <a:latin typeface="proximanova-regular"/>
                <a:ea typeface="Times New Roman" panose="02020603050405020304" pitchFamily="18" charset="0"/>
                <a:cs typeface="Times New Roman" panose="02020603050405020304" pitchFamily="18" charset="0"/>
              </a:rPr>
              <a:t>responsible for setting the pace of the heart</a:t>
            </a:r>
            <a:r>
              <a:rPr lang="en-US" dirty="0">
                <a:solidFill>
                  <a:srgbClr val="333333"/>
                </a:solidFill>
                <a:latin typeface="proximanova-regular"/>
                <a:ea typeface="Times New Roman" panose="02020603050405020304" pitchFamily="18" charset="0"/>
                <a:cs typeface="Times New Roman" panose="02020603050405020304" pitchFamily="18" charset="0"/>
              </a:rPr>
              <a:t> as a whole and directly signals the atria to contract. The signal from the SA node is picked up by another mass of conductive tissue known as the atrioventricular (AV) node.</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657704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nSpc>
                <a:spcPct val="107000"/>
              </a:lnSpc>
              <a:spcBef>
                <a:spcPts val="0"/>
              </a:spcBef>
              <a:spcAft>
                <a:spcPts val="800"/>
              </a:spcAft>
            </a:pPr>
            <a:r>
              <a:rPr lang="en-US" sz="3600" b="1" dirty="0">
                <a:latin typeface="Times New Roman" panose="02020603050405020304" pitchFamily="18" charset="0"/>
                <a:ea typeface="Times New Roman" panose="02020603050405020304" pitchFamily="18" charset="0"/>
                <a:cs typeface="Arial" panose="020B0604020202020204" pitchFamily="34" charset="0"/>
              </a:rPr>
              <a:t>Blood Vessels</a:t>
            </a:r>
            <a:endParaRPr lang="en-US" sz="2000" dirty="0">
              <a:latin typeface="Calibri" panose="020F0502020204030204" pitchFamily="34" charset="0"/>
              <a:ea typeface="Calibri" panose="020F0502020204030204" pitchFamily="34" charset="0"/>
              <a:cs typeface="Arial" panose="020B0604020202020204" pitchFamily="34" charset="0"/>
            </a:endParaRPr>
          </a:p>
          <a:p>
            <a:r>
              <a:rPr lang="en-US"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2"/>
              </a:rPr>
              <a:t>Blood vessels</a:t>
            </a:r>
            <a:r>
              <a:rPr lang="en-US" dirty="0">
                <a:latin typeface="Times New Roman" panose="02020603050405020304" pitchFamily="18" charset="0"/>
                <a:ea typeface="Times New Roman" panose="02020603050405020304" pitchFamily="18" charset="0"/>
              </a:rPr>
              <a:t> are intricate networks of hollow tubes that transport </a:t>
            </a:r>
            <a:r>
              <a:rPr lang="en-US"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3"/>
              </a:rPr>
              <a:t>blood</a:t>
            </a:r>
            <a:r>
              <a:rPr lang="en-US" dirty="0">
                <a:latin typeface="Times New Roman" panose="02020603050405020304" pitchFamily="18" charset="0"/>
                <a:ea typeface="Times New Roman" panose="02020603050405020304" pitchFamily="18" charset="0"/>
              </a:rPr>
              <a:t> throughout the entire body. The following are some of the blood vessels associated with the </a:t>
            </a:r>
            <a:r>
              <a:rPr lang="en-US"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4"/>
              </a:rPr>
              <a:t>heart</a:t>
            </a:r>
            <a:r>
              <a:rPr lang="en-US" dirty="0">
                <a:latin typeface="Times New Roman" panose="02020603050405020304" pitchFamily="18" charset="0"/>
                <a:ea typeface="Times New Roman" panose="02020603050405020304" pitchFamily="18" charset="0"/>
              </a:rPr>
              <a:t>:</a:t>
            </a:r>
            <a:br>
              <a:rPr lang="en-US" dirty="0">
                <a:latin typeface="Times New Roman" panose="02020603050405020304" pitchFamily="18" charset="0"/>
                <a:ea typeface="Times New Roman" panose="02020603050405020304" pitchFamily="18" charset="0"/>
              </a:rPr>
            </a:br>
            <a:endParaRPr lang="en-US" dirty="0"/>
          </a:p>
        </p:txBody>
      </p:sp>
    </p:spTree>
    <p:extLst>
      <p:ext uri="{BB962C8B-B14F-4D97-AF65-F5344CB8AC3E}">
        <p14:creationId xmlns:p14="http://schemas.microsoft.com/office/powerpoint/2010/main" val="2116284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marR="0">
              <a:lnSpc>
                <a:spcPct val="107000"/>
              </a:lnSpc>
              <a:spcBef>
                <a:spcPts val="0"/>
              </a:spcBef>
              <a:spcAft>
                <a:spcPts val="800"/>
              </a:spcAft>
            </a:pPr>
            <a:r>
              <a:rPr lang="en-US" sz="3600" b="1" dirty="0">
                <a:latin typeface="Times New Roman" panose="02020603050405020304" pitchFamily="18" charset="0"/>
                <a:ea typeface="Times New Roman" panose="02020603050405020304" pitchFamily="18" charset="0"/>
                <a:cs typeface="Arial" panose="020B0604020202020204" pitchFamily="34" charset="0"/>
              </a:rPr>
              <a:t>Arteries: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2"/>
              </a:rPr>
              <a:t>Aorta</a:t>
            </a:r>
            <a:r>
              <a:rPr lang="en-US" dirty="0">
                <a:latin typeface="Times New Roman" panose="02020603050405020304" pitchFamily="18" charset="0"/>
                <a:ea typeface="Times New Roman" panose="02020603050405020304" pitchFamily="18" charset="0"/>
                <a:cs typeface="Arial" panose="020B0604020202020204" pitchFamily="34" charset="0"/>
              </a:rPr>
              <a:t> - the largest artery in the body of which most major arteries branch off from.</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3"/>
              </a:rPr>
              <a:t>Brachiocephalic Artery</a:t>
            </a:r>
            <a:r>
              <a:rPr lang="en-US" dirty="0">
                <a:latin typeface="Times New Roman" panose="02020603050405020304" pitchFamily="18" charset="0"/>
                <a:ea typeface="Times New Roman" panose="02020603050405020304" pitchFamily="18" charset="0"/>
                <a:cs typeface="Arial" panose="020B0604020202020204" pitchFamily="34" charset="0"/>
              </a:rPr>
              <a:t> - carries oxygenated blood from the aorta to the head, neck and arm regions of the body.</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4"/>
              </a:rPr>
              <a:t>Carotid Arteries</a:t>
            </a:r>
            <a:r>
              <a:rPr lang="en-US" dirty="0">
                <a:latin typeface="Times New Roman" panose="02020603050405020304" pitchFamily="18" charset="0"/>
                <a:ea typeface="Times New Roman" panose="02020603050405020304" pitchFamily="18" charset="0"/>
                <a:cs typeface="Arial" panose="020B0604020202020204" pitchFamily="34" charset="0"/>
              </a:rPr>
              <a:t> - supply oxygenated blood to the head and neck regions of the body.</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cs typeface="Arial" panose="020B0604020202020204" pitchFamily="34" charset="0"/>
              </a:rPr>
              <a:t>Common iliac Arteries - carry oxygenated </a:t>
            </a:r>
            <a:r>
              <a:rPr lang="en-US"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5"/>
              </a:rPr>
              <a:t>blood</a:t>
            </a:r>
            <a:r>
              <a:rPr lang="en-US" dirty="0">
                <a:latin typeface="Times New Roman" panose="02020603050405020304" pitchFamily="18" charset="0"/>
                <a:ea typeface="Times New Roman" panose="02020603050405020304" pitchFamily="18" charset="0"/>
                <a:cs typeface="Arial" panose="020B0604020202020204" pitchFamily="34" charset="0"/>
              </a:rPr>
              <a:t> from the abdominal </a:t>
            </a:r>
            <a:r>
              <a:rPr lang="en-US"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2"/>
              </a:rPr>
              <a:t>aorta</a:t>
            </a:r>
            <a:r>
              <a:rPr lang="en-US" dirty="0">
                <a:latin typeface="Times New Roman" panose="02020603050405020304" pitchFamily="18" charset="0"/>
                <a:ea typeface="Times New Roman" panose="02020603050405020304" pitchFamily="18" charset="0"/>
                <a:cs typeface="Arial" panose="020B0604020202020204" pitchFamily="34" charset="0"/>
              </a:rPr>
              <a:t> to the legs and feet.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6"/>
              </a:rPr>
              <a:t>Coronary Arteries</a:t>
            </a:r>
            <a:r>
              <a:rPr lang="en-US" dirty="0">
                <a:latin typeface="Times New Roman" panose="02020603050405020304" pitchFamily="18" charset="0"/>
                <a:ea typeface="Times New Roman" panose="02020603050405020304" pitchFamily="18" charset="0"/>
                <a:cs typeface="Arial" panose="020B0604020202020204" pitchFamily="34" charset="0"/>
              </a:rPr>
              <a:t> - carry oxygenated and nutrient filled blood to the </a:t>
            </a:r>
            <a:r>
              <a:rPr lang="en-US"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7"/>
              </a:rPr>
              <a:t>heart muscle</a:t>
            </a:r>
            <a:r>
              <a:rPr lang="en-US" dirty="0">
                <a:latin typeface="Times New Roman" panose="02020603050405020304" pitchFamily="18" charset="0"/>
                <a:ea typeface="Times New Roman" panose="02020603050405020304" pitchFamily="18"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8"/>
              </a:rPr>
              <a:t>Pulmonary Artery</a:t>
            </a:r>
            <a:r>
              <a:rPr lang="en-US" dirty="0">
                <a:latin typeface="Times New Roman" panose="02020603050405020304" pitchFamily="18" charset="0"/>
                <a:ea typeface="Times New Roman" panose="02020603050405020304" pitchFamily="18" charset="0"/>
                <a:cs typeface="Arial" panose="020B0604020202020204" pitchFamily="34" charset="0"/>
              </a:rPr>
              <a:t> - carries de-oxygenated blood from the right ventricle to the </a:t>
            </a:r>
            <a:r>
              <a:rPr lang="en-US"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9"/>
              </a:rPr>
              <a:t>lungs</a:t>
            </a:r>
            <a:r>
              <a:rPr lang="en-US" dirty="0">
                <a:latin typeface="Times New Roman" panose="02020603050405020304" pitchFamily="18" charset="0"/>
                <a:ea typeface="Times New Roman" panose="02020603050405020304" pitchFamily="18"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cs typeface="Arial" panose="020B0604020202020204" pitchFamily="34" charset="0"/>
              </a:rPr>
              <a:t>Subclavian Arteries - supply oxygenated blood to the arms.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dirty="0">
                <a:latin typeface="Times New Roman" panose="02020603050405020304" pitchFamily="18" charset="0"/>
                <a:ea typeface="Times New Roman" panose="02020603050405020304" pitchFamily="18" charset="0"/>
                <a:cs typeface="Arial" panose="020B0604020202020204" pitchFamily="34" charset="0"/>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225790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marR="0">
              <a:lnSpc>
                <a:spcPct val="107000"/>
              </a:lnSpc>
              <a:spcBef>
                <a:spcPts val="0"/>
              </a:spcBef>
              <a:spcAft>
                <a:spcPts val="800"/>
              </a:spcAft>
            </a:pPr>
            <a:r>
              <a:rPr lang="en-US" sz="3600" b="1" dirty="0">
                <a:latin typeface="Times New Roman" panose="02020603050405020304" pitchFamily="18" charset="0"/>
                <a:ea typeface="Times New Roman" panose="02020603050405020304" pitchFamily="18" charset="0"/>
                <a:cs typeface="Arial" panose="020B0604020202020204" pitchFamily="34" charset="0"/>
              </a:rPr>
              <a:t>Veins: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cs typeface="Arial" panose="020B0604020202020204" pitchFamily="34" charset="0"/>
              </a:rPr>
              <a:t>Brachiocephalic Veins - two large veins that join to form the superior vena cava.</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cs typeface="Arial" panose="020B0604020202020204" pitchFamily="34" charset="0"/>
              </a:rPr>
              <a:t>Common iliac Veins - veins that join to form the inferior vena cava.</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2"/>
              </a:rPr>
              <a:t>Pulmonary Veins</a:t>
            </a:r>
            <a:r>
              <a:rPr lang="en-US" dirty="0">
                <a:latin typeface="Times New Roman" panose="02020603050405020304" pitchFamily="18" charset="0"/>
                <a:ea typeface="Times New Roman" panose="02020603050405020304" pitchFamily="18" charset="0"/>
                <a:cs typeface="Arial" panose="020B0604020202020204" pitchFamily="34" charset="0"/>
              </a:rPr>
              <a:t> - transport oxygenated blood from the </a:t>
            </a:r>
            <a:r>
              <a:rPr lang="en-US"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3"/>
              </a:rPr>
              <a:t>lungs</a:t>
            </a:r>
            <a:r>
              <a:rPr lang="en-US" dirty="0">
                <a:latin typeface="Times New Roman" panose="02020603050405020304" pitchFamily="18" charset="0"/>
                <a:ea typeface="Times New Roman" panose="02020603050405020304" pitchFamily="18" charset="0"/>
                <a:cs typeface="Arial" panose="020B0604020202020204" pitchFamily="34" charset="0"/>
              </a:rPr>
              <a:t> to the heart.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4"/>
              </a:rPr>
              <a:t>Venae </a:t>
            </a:r>
            <a:r>
              <a:rPr lang="en-US" u="sng" dirty="0" err="1">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4"/>
              </a:rPr>
              <a:t>Cavae</a:t>
            </a:r>
            <a:r>
              <a:rPr lang="en-US" dirty="0">
                <a:latin typeface="Times New Roman" panose="02020603050405020304" pitchFamily="18" charset="0"/>
                <a:ea typeface="Times New Roman" panose="02020603050405020304" pitchFamily="18" charset="0"/>
                <a:cs typeface="Arial" panose="020B0604020202020204" pitchFamily="34" charset="0"/>
              </a:rPr>
              <a:t> - transport de-oxygenated blood from various regions of the body to the heart.</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879435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07000"/>
              </a:lnSpc>
              <a:spcBef>
                <a:spcPts val="0"/>
              </a:spcBef>
              <a:spcAft>
                <a:spcPts val="800"/>
              </a:spcAft>
              <a:tabLst>
                <a:tab pos="2268220" algn="l"/>
              </a:tabLst>
            </a:pPr>
            <a:r>
              <a:rPr lang="en-US" b="1" dirty="0">
                <a:latin typeface="Calibri" panose="020F0502020204030204" pitchFamily="34" charset="0"/>
                <a:ea typeface="Calibri" panose="020F0502020204030204" pitchFamily="34" charset="0"/>
                <a:cs typeface="Arial" panose="020B0604020202020204" pitchFamily="34" charset="0"/>
              </a:rPr>
              <a:t>The Veins in upper Limbs including:</a:t>
            </a:r>
            <a:r>
              <a:rPr lang="en-US" sz="2400" dirty="0">
                <a:latin typeface="Calibri" panose="020F0502020204030204" pitchFamily="34" charset="0"/>
                <a:ea typeface="Calibri" panose="020F0502020204030204" pitchFamily="34" charset="0"/>
                <a:cs typeface="Arial" panose="020B0604020202020204" pitchFamily="34" charset="0"/>
              </a:rPr>
              <a:t/>
            </a:r>
            <a:br>
              <a:rPr lang="en-US" sz="2400" dirty="0">
                <a:latin typeface="Calibri" panose="020F0502020204030204" pitchFamily="34" charset="0"/>
                <a:ea typeface="Calibri" panose="020F0502020204030204" pitchFamily="34" charset="0"/>
                <a:cs typeface="Arial" panose="020B0604020202020204" pitchFamily="34" charset="0"/>
              </a:rPr>
            </a:br>
            <a:endParaRPr lang="en-US" dirty="0"/>
          </a:p>
        </p:txBody>
      </p:sp>
      <p:pic>
        <p:nvPicPr>
          <p:cNvPr id="4" name="irc_mi" descr="Image result for ‪upper limb      vascular picture‬‏">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29193" y="2929731"/>
            <a:ext cx="8529404" cy="3486059"/>
          </a:xfrm>
          <a:prstGeom prst="rect">
            <a:avLst/>
          </a:prstGeom>
          <a:noFill/>
          <a:ln>
            <a:noFill/>
          </a:ln>
        </p:spPr>
      </p:pic>
    </p:spTree>
    <p:extLst>
      <p:ext uri="{BB962C8B-B14F-4D97-AF65-F5344CB8AC3E}">
        <p14:creationId xmlns:p14="http://schemas.microsoft.com/office/powerpoint/2010/main" val="1684894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ea typeface="Calibri" panose="020F0502020204030204" pitchFamily="34" charset="0"/>
                <a:cs typeface="Arial" panose="020B0604020202020204" pitchFamily="34" charset="0"/>
              </a:rPr>
              <a:t>The Arteries in upper Limbs including:</a:t>
            </a:r>
            <a:endParaRPr lang="en-US" dirty="0"/>
          </a:p>
        </p:txBody>
      </p:sp>
      <p:pic>
        <p:nvPicPr>
          <p:cNvPr id="4" name="Content Placeholder 3" descr="Image result for ‪upper limb      vascular picture‬‏">
            <a:hlinkClick r:id="rId2" tgtFrame="&quot;_blank&quo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603948" y="1813810"/>
            <a:ext cx="7899816" cy="4796852"/>
          </a:xfrm>
          <a:prstGeom prst="rect">
            <a:avLst/>
          </a:prstGeom>
          <a:noFill/>
          <a:ln>
            <a:noFill/>
          </a:ln>
        </p:spPr>
      </p:pic>
    </p:spTree>
    <p:extLst>
      <p:ext uri="{BB962C8B-B14F-4D97-AF65-F5344CB8AC3E}">
        <p14:creationId xmlns:p14="http://schemas.microsoft.com/office/powerpoint/2010/main" val="3735117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irc_mi" descr="Image result for ‪upper limb      vascular picture‬‏">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334124" y="1825625"/>
            <a:ext cx="10019675" cy="4351338"/>
          </a:xfrm>
          <a:prstGeom prst="rect">
            <a:avLst/>
          </a:prstGeom>
          <a:noFill/>
          <a:ln>
            <a:noFill/>
          </a:ln>
        </p:spPr>
      </p:pic>
    </p:spTree>
    <p:extLst>
      <p:ext uri="{BB962C8B-B14F-4D97-AF65-F5344CB8AC3E}">
        <p14:creationId xmlns:p14="http://schemas.microsoft.com/office/powerpoint/2010/main" val="2588443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92953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irc_mi" descr="Image result for ‪lower limb     vascular picture‬‏">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39252" y="1825625"/>
            <a:ext cx="9878518" cy="4351338"/>
          </a:xfrm>
          <a:prstGeom prst="rect">
            <a:avLst/>
          </a:prstGeom>
          <a:noFill/>
          <a:ln>
            <a:noFill/>
          </a:ln>
        </p:spPr>
      </p:pic>
    </p:spTree>
    <p:extLst>
      <p:ext uri="{BB962C8B-B14F-4D97-AF65-F5344CB8AC3E}">
        <p14:creationId xmlns:p14="http://schemas.microsoft.com/office/powerpoint/2010/main" val="939620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irc_mi" descr="Related image">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128603" y="2308485"/>
            <a:ext cx="6970427" cy="3762531"/>
          </a:xfrm>
          <a:prstGeom prst="rect">
            <a:avLst/>
          </a:prstGeom>
          <a:noFill/>
          <a:ln>
            <a:noFill/>
          </a:ln>
        </p:spPr>
      </p:pic>
    </p:spTree>
    <p:extLst>
      <p:ext uri="{BB962C8B-B14F-4D97-AF65-F5344CB8AC3E}">
        <p14:creationId xmlns:p14="http://schemas.microsoft.com/office/powerpoint/2010/main" val="37923643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irc_mi" descr="Image result for ‪abdominal     vascular picture‬‏">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34320" y="2068643"/>
            <a:ext cx="10103371" cy="4257205"/>
          </a:xfrm>
          <a:prstGeom prst="rect">
            <a:avLst/>
          </a:prstGeom>
          <a:noFill/>
          <a:ln>
            <a:noFill/>
          </a:ln>
        </p:spPr>
      </p:pic>
    </p:spTree>
    <p:extLst>
      <p:ext uri="{BB962C8B-B14F-4D97-AF65-F5344CB8AC3E}">
        <p14:creationId xmlns:p14="http://schemas.microsoft.com/office/powerpoint/2010/main" val="2226435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marR="0">
              <a:lnSpc>
                <a:spcPct val="120000"/>
              </a:lnSpc>
              <a:spcBef>
                <a:spcPts val="0"/>
              </a:spcBef>
              <a:spcAft>
                <a:spcPts val="800"/>
              </a:spcAft>
            </a:pPr>
            <a:r>
              <a:rPr lang="en-US" sz="4000" b="1" dirty="0">
                <a:solidFill>
                  <a:srgbClr val="376085"/>
                </a:solidFill>
                <a:latin typeface="proximanova-bold"/>
                <a:ea typeface="Times New Roman" panose="02020603050405020304" pitchFamily="18" charset="0"/>
                <a:cs typeface="Times New Roman" panose="02020603050405020304" pitchFamily="18" charset="0"/>
              </a:rPr>
              <a:t>Anatomy of the Heart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20000"/>
              </a:lnSpc>
              <a:spcBef>
                <a:spcPts val="1125"/>
              </a:spcBef>
              <a:spcAft>
                <a:spcPts val="1125"/>
              </a:spcAft>
            </a:pPr>
            <a:r>
              <a:rPr lang="en-US" dirty="0">
                <a:solidFill>
                  <a:srgbClr val="376085"/>
                </a:solidFill>
                <a:latin typeface="proximanova-bold"/>
                <a:ea typeface="Times New Roman" panose="02020603050405020304" pitchFamily="18" charset="0"/>
                <a:cs typeface="Times New Roman" panose="02020603050405020304" pitchFamily="18" charset="0"/>
              </a:rPr>
              <a:t>Pericardium</a:t>
            </a:r>
            <a:endParaRPr lang="en-US" sz="2000" dirty="0">
              <a:latin typeface="Calibri" panose="020F0502020204030204" pitchFamily="34" charset="0"/>
              <a:ea typeface="Calibri" panose="020F0502020204030204" pitchFamily="34" charset="0"/>
              <a:cs typeface="Arial" panose="020B0604020202020204" pitchFamily="34" charset="0"/>
            </a:endParaRPr>
          </a:p>
          <a:p>
            <a:pPr>
              <a:lnSpc>
                <a:spcPct val="120000"/>
              </a:lnSpc>
            </a:pPr>
            <a:r>
              <a:rPr lang="en-US" dirty="0">
                <a:solidFill>
                  <a:srgbClr val="333333"/>
                </a:solidFill>
                <a:latin typeface="proximanova-regular"/>
                <a:ea typeface="Times New Roman" panose="02020603050405020304" pitchFamily="18" charset="0"/>
                <a:cs typeface="Times New Roman" panose="02020603050405020304" pitchFamily="18" charset="0"/>
              </a:rPr>
              <a:t>The heart sits within a fluid-filled cavity called the pericardial cavity. The walls and lining of </a:t>
            </a:r>
            <a:r>
              <a:rPr lang="en-US" b="1" dirty="0">
                <a:solidFill>
                  <a:srgbClr val="333333"/>
                </a:solidFill>
                <a:latin typeface="proximanova-regular"/>
                <a:ea typeface="Times New Roman" panose="02020603050405020304" pitchFamily="18" charset="0"/>
                <a:cs typeface="Times New Roman" panose="02020603050405020304" pitchFamily="18" charset="0"/>
              </a:rPr>
              <a:t>the pericardial cavity</a:t>
            </a:r>
            <a:r>
              <a:rPr lang="en-US" dirty="0">
                <a:solidFill>
                  <a:srgbClr val="333333"/>
                </a:solidFill>
                <a:latin typeface="proximanova-regular"/>
                <a:ea typeface="Times New Roman" panose="02020603050405020304" pitchFamily="18" charset="0"/>
                <a:cs typeface="Times New Roman" panose="02020603050405020304" pitchFamily="18" charset="0"/>
              </a:rPr>
              <a:t> are a special membrane known as the </a:t>
            </a:r>
            <a:r>
              <a:rPr lang="en-US" b="1" dirty="0">
                <a:solidFill>
                  <a:srgbClr val="333333"/>
                </a:solidFill>
                <a:latin typeface="proximanova-regular"/>
                <a:ea typeface="Times New Roman" panose="02020603050405020304" pitchFamily="18" charset="0"/>
                <a:cs typeface="Times New Roman" panose="02020603050405020304" pitchFamily="18" charset="0"/>
              </a:rPr>
              <a:t>pericardium</a:t>
            </a:r>
            <a:r>
              <a:rPr lang="en-US" dirty="0">
                <a:solidFill>
                  <a:srgbClr val="333333"/>
                </a:solidFill>
                <a:latin typeface="proximanova-regular"/>
                <a:ea typeface="Times New Roman" panose="02020603050405020304" pitchFamily="18" charset="0"/>
                <a:cs typeface="Times New Roman" panose="02020603050405020304" pitchFamily="18" charset="0"/>
              </a:rPr>
              <a:t>. Pericardium is a type of </a:t>
            </a:r>
            <a:r>
              <a:rPr lang="en-US" b="1" dirty="0">
                <a:solidFill>
                  <a:srgbClr val="333333"/>
                </a:solidFill>
                <a:latin typeface="proximanova-regular"/>
                <a:ea typeface="Times New Roman" panose="02020603050405020304" pitchFamily="18" charset="0"/>
                <a:cs typeface="Times New Roman" panose="02020603050405020304" pitchFamily="18" charset="0"/>
              </a:rPr>
              <a:t>serous membrane</a:t>
            </a:r>
            <a:r>
              <a:rPr lang="en-US" dirty="0">
                <a:solidFill>
                  <a:srgbClr val="333333"/>
                </a:solidFill>
                <a:latin typeface="proximanova-regular"/>
                <a:ea typeface="Times New Roman" panose="02020603050405020304" pitchFamily="18" charset="0"/>
                <a:cs typeface="Times New Roman" panose="02020603050405020304" pitchFamily="18" charset="0"/>
              </a:rPr>
              <a:t> that produces serous fluid to </a:t>
            </a:r>
            <a:r>
              <a:rPr lang="en-US" b="1" dirty="0">
                <a:solidFill>
                  <a:srgbClr val="333333"/>
                </a:solidFill>
                <a:latin typeface="proximanova-regular"/>
                <a:ea typeface="Times New Roman" panose="02020603050405020304" pitchFamily="18" charset="0"/>
                <a:cs typeface="Times New Roman" panose="02020603050405020304" pitchFamily="18" charset="0"/>
              </a:rPr>
              <a:t>lubricate the heart and prevent friction between the ever beating heart and its surrounding organs</a:t>
            </a:r>
            <a:r>
              <a:rPr lang="en-US" dirty="0">
                <a:solidFill>
                  <a:srgbClr val="333333"/>
                </a:solidFill>
                <a:latin typeface="proximanova-regular"/>
                <a:ea typeface="Times New Roman" panose="02020603050405020304" pitchFamily="18" charset="0"/>
                <a:cs typeface="Times New Roman" panose="02020603050405020304" pitchFamily="18" charset="0"/>
              </a:rPr>
              <a:t>. Besides lubrication, the pericardium serves to hold the heart in position and maintain a hollow space for the heart to expand into when it is full. The pericardium has 2 layers—a visceral layer that covers the outside of </a:t>
            </a:r>
            <a:endParaRPr lang="en-US" dirty="0"/>
          </a:p>
        </p:txBody>
      </p:sp>
    </p:spTree>
    <p:extLst>
      <p:ext uri="{BB962C8B-B14F-4D97-AF65-F5344CB8AC3E}">
        <p14:creationId xmlns:p14="http://schemas.microsoft.com/office/powerpoint/2010/main" val="201942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nSpc>
                <a:spcPct val="107000"/>
              </a:lnSpc>
              <a:spcBef>
                <a:spcPts val="0"/>
              </a:spcBef>
              <a:spcAft>
                <a:spcPts val="800"/>
              </a:spcAft>
            </a:pPr>
            <a:r>
              <a:rPr lang="en-US" dirty="0">
                <a:solidFill>
                  <a:srgbClr val="333333"/>
                </a:solidFill>
                <a:latin typeface="proximanova-regular"/>
                <a:ea typeface="Times New Roman" panose="02020603050405020304" pitchFamily="18" charset="0"/>
                <a:cs typeface="Times New Roman" panose="02020603050405020304" pitchFamily="18" charset="0"/>
              </a:rPr>
              <a:t>the heart and a parietal layer that forms a sac around the outside of the pericardial cavity.</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1125"/>
              </a:spcBef>
              <a:spcAft>
                <a:spcPts val="1125"/>
              </a:spcAft>
            </a:pPr>
            <a:r>
              <a:rPr lang="en-US" sz="4000" dirty="0">
                <a:solidFill>
                  <a:srgbClr val="376085"/>
                </a:solidFill>
                <a:latin typeface="proximanova-bold"/>
                <a:ea typeface="Times New Roman" panose="02020603050405020304" pitchFamily="18" charset="0"/>
                <a:cs typeface="Times New Roman" panose="02020603050405020304" pitchFamily="18" charset="0"/>
              </a:rPr>
              <a:t>Structure of the Heart Wall</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405001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Users\Dr Mahdi\Desktop\Layers%20of%20the%20heart%20wall%20and%20pericardium[1].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48919" y="1825625"/>
            <a:ext cx="8694294" cy="4351338"/>
          </a:xfrm>
          <a:prstGeom prst="rect">
            <a:avLst/>
          </a:prstGeom>
          <a:noFill/>
          <a:ln>
            <a:noFill/>
          </a:ln>
        </p:spPr>
      </p:pic>
    </p:spTree>
    <p:extLst>
      <p:ext uri="{BB962C8B-B14F-4D97-AF65-F5344CB8AC3E}">
        <p14:creationId xmlns:p14="http://schemas.microsoft.com/office/powerpoint/2010/main" val="1203521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marR="0">
              <a:lnSpc>
                <a:spcPct val="107000"/>
              </a:lnSpc>
              <a:spcBef>
                <a:spcPts val="0"/>
              </a:spcBef>
              <a:spcAft>
                <a:spcPts val="800"/>
              </a:spcAft>
            </a:pPr>
            <a:r>
              <a:rPr lang="en-US" dirty="0">
                <a:solidFill>
                  <a:srgbClr val="333333"/>
                </a:solidFill>
                <a:latin typeface="proximanova-regular"/>
                <a:ea typeface="Times New Roman" panose="02020603050405020304" pitchFamily="18" charset="0"/>
                <a:cs typeface="Times New Roman" panose="02020603050405020304" pitchFamily="18" charset="0"/>
              </a:rPr>
              <a:t>The heart wall is made of 3 layers: </a:t>
            </a:r>
            <a:r>
              <a:rPr lang="en-US" b="1" dirty="0">
                <a:solidFill>
                  <a:srgbClr val="333333"/>
                </a:solidFill>
                <a:latin typeface="proximanova-regular"/>
                <a:ea typeface="Times New Roman" panose="02020603050405020304" pitchFamily="18" charset="0"/>
                <a:cs typeface="Times New Roman" panose="02020603050405020304" pitchFamily="18" charset="0"/>
              </a:rPr>
              <a:t>epicardium, myocardium and endocardium</a:t>
            </a:r>
            <a:r>
              <a:rPr lang="en-US" dirty="0">
                <a:solidFill>
                  <a:srgbClr val="333333"/>
                </a:solidFill>
                <a:latin typeface="proximanova-regular"/>
                <a:ea typeface="Times New Roman" panose="02020603050405020304" pitchFamily="18" charset="0"/>
                <a:cs typeface="Times New Roman" panose="02020603050405020304" pitchFamily="18" charset="0"/>
              </a:rPr>
              <a:t>.</a:t>
            </a:r>
            <a:r>
              <a:rPr lang="en-US" sz="20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a:solidFill>
                  <a:srgbClr val="333333"/>
                </a:solidFill>
                <a:latin typeface="proximanova-regular"/>
                <a:ea typeface="Times New Roman" panose="02020603050405020304" pitchFamily="18"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b="1" i="1" dirty="0">
                <a:solidFill>
                  <a:srgbClr val="333333"/>
                </a:solidFill>
                <a:latin typeface="proximanova-regular"/>
                <a:ea typeface="Times New Roman" panose="02020603050405020304" pitchFamily="18" charset="0"/>
                <a:cs typeface="Times New Roman" panose="02020603050405020304" pitchFamily="18" charset="0"/>
              </a:rPr>
              <a:t>Epicardium</a:t>
            </a:r>
            <a:r>
              <a:rPr lang="en-US" dirty="0">
                <a:solidFill>
                  <a:srgbClr val="333333"/>
                </a:solidFill>
                <a:latin typeface="proximanova-regular"/>
                <a:ea typeface="Times New Roman" panose="02020603050405020304" pitchFamily="18" charset="0"/>
                <a:cs typeface="Times New Roman" panose="02020603050405020304" pitchFamily="18" charset="0"/>
              </a:rPr>
              <a:t>. The epicardium is the outermost layer of the heart wall and is just another name for the </a:t>
            </a:r>
            <a:r>
              <a:rPr lang="en-US" b="1" dirty="0">
                <a:solidFill>
                  <a:srgbClr val="333333"/>
                </a:solidFill>
                <a:latin typeface="proximanova-regular"/>
                <a:ea typeface="Times New Roman" panose="02020603050405020304" pitchFamily="18" charset="0"/>
                <a:cs typeface="Times New Roman" panose="02020603050405020304" pitchFamily="18" charset="0"/>
              </a:rPr>
              <a:t>visceral layer</a:t>
            </a:r>
            <a:r>
              <a:rPr lang="en-US" dirty="0">
                <a:solidFill>
                  <a:srgbClr val="333333"/>
                </a:solidFill>
                <a:latin typeface="proximanova-regular"/>
                <a:ea typeface="Times New Roman" panose="02020603050405020304" pitchFamily="18" charset="0"/>
                <a:cs typeface="Times New Roman" panose="02020603050405020304" pitchFamily="18" charset="0"/>
              </a:rPr>
              <a:t> of the pericardium. Thus, the epicardium is a thin layer of serous membrane </a:t>
            </a:r>
            <a:r>
              <a:rPr lang="en-US" b="1" dirty="0">
                <a:solidFill>
                  <a:srgbClr val="333333"/>
                </a:solidFill>
                <a:latin typeface="proximanova-regular"/>
                <a:ea typeface="Times New Roman" panose="02020603050405020304" pitchFamily="18" charset="0"/>
                <a:cs typeface="Times New Roman" panose="02020603050405020304" pitchFamily="18" charset="0"/>
              </a:rPr>
              <a:t>that helps to lubricate and protect the outside of the heart</a:t>
            </a:r>
            <a:r>
              <a:rPr lang="en-US" dirty="0">
                <a:solidFill>
                  <a:srgbClr val="333333"/>
                </a:solidFill>
                <a:latin typeface="proximanova-regular"/>
                <a:ea typeface="Times New Roman" panose="02020603050405020304" pitchFamily="18" charset="0"/>
                <a:cs typeface="Times New Roman" panose="02020603050405020304" pitchFamily="18" charset="0"/>
              </a:rPr>
              <a:t>. Below the epicardium is the second, thicker layer of the heart wall: the myocardium.</a:t>
            </a:r>
            <a:endParaRPr lang="en-US" sz="2000" dirty="0">
              <a:solidFill>
                <a:srgbClr val="333333"/>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b="1" i="1" dirty="0">
                <a:solidFill>
                  <a:srgbClr val="333333"/>
                </a:solidFill>
                <a:latin typeface="proximanova-regular"/>
                <a:ea typeface="Times New Roman" panose="02020603050405020304" pitchFamily="18" charset="0"/>
                <a:cs typeface="Times New Roman" panose="02020603050405020304" pitchFamily="18" charset="0"/>
              </a:rPr>
              <a:t>Myocardium</a:t>
            </a:r>
            <a:r>
              <a:rPr lang="en-US" dirty="0">
                <a:solidFill>
                  <a:srgbClr val="333333"/>
                </a:solidFill>
                <a:latin typeface="proximanova-regular"/>
                <a:ea typeface="Times New Roman" panose="02020603050405020304" pitchFamily="18" charset="0"/>
                <a:cs typeface="Times New Roman" panose="02020603050405020304" pitchFamily="18" charset="0"/>
              </a:rPr>
              <a:t>. The myocardium is the muscular middle layer of the heart wall that contains the </a:t>
            </a:r>
            <a:r>
              <a:rPr lang="en-US" b="1" u="sng" dirty="0">
                <a:solidFill>
                  <a:srgbClr val="0000FF"/>
                </a:solidFill>
                <a:latin typeface="proximanova-bold"/>
                <a:ea typeface="Times New Roman" panose="02020603050405020304" pitchFamily="18" charset="0"/>
                <a:cs typeface="Times New Roman" panose="02020603050405020304" pitchFamily="18" charset="0"/>
                <a:hlinkClick r:id="rId2"/>
              </a:rPr>
              <a:t>cardiac muscle tissue</a:t>
            </a:r>
            <a:r>
              <a:rPr lang="en-US" dirty="0">
                <a:solidFill>
                  <a:srgbClr val="333333"/>
                </a:solidFill>
                <a:latin typeface="proximanova-regular"/>
                <a:ea typeface="Times New Roman" panose="02020603050405020304" pitchFamily="18" charset="0"/>
                <a:cs typeface="Times New Roman" panose="02020603050405020304" pitchFamily="18" charset="0"/>
              </a:rPr>
              <a:t>. Myocardium makes up the majority of the thickness and mass of the heart wall and is the part of the heart responsible for pumping blood. Below the myocardium is the thin endocardium layer.</a:t>
            </a:r>
            <a:endParaRPr lang="en-US" sz="2000" dirty="0">
              <a:solidFill>
                <a:srgbClr val="333333"/>
              </a:solidFill>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692143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b="1" i="1" dirty="0">
                <a:solidFill>
                  <a:srgbClr val="333333"/>
                </a:solidFill>
                <a:latin typeface="proximanova-regular"/>
                <a:ea typeface="Times New Roman" panose="02020603050405020304" pitchFamily="18" charset="0"/>
                <a:cs typeface="Times New Roman" panose="02020603050405020304" pitchFamily="18" charset="0"/>
              </a:rPr>
              <a:t>Endocardium</a:t>
            </a:r>
            <a:r>
              <a:rPr lang="en-US" dirty="0">
                <a:solidFill>
                  <a:srgbClr val="333333"/>
                </a:solidFill>
                <a:latin typeface="proximanova-regular"/>
                <a:ea typeface="Times New Roman" panose="02020603050405020304" pitchFamily="18" charset="0"/>
                <a:cs typeface="Times New Roman" panose="02020603050405020304" pitchFamily="18" charset="0"/>
              </a:rPr>
              <a:t>. Endocardium is the simple squamous endothelium layer that lines the inside of the heart. The endocardium is very smooth and is responsible for keeping blood from sticking to the inside of the heart and forming potentially deadly blood clots.</a:t>
            </a:r>
            <a:endParaRPr lang="en-US" sz="2000" dirty="0">
              <a:solidFill>
                <a:srgbClr val="333333"/>
              </a:solidFill>
              <a:latin typeface="Calibri" panose="020F0502020204030204" pitchFamily="34" charset="0"/>
              <a:ea typeface="Calibri" panose="020F0502020204030204" pitchFamily="34" charset="0"/>
              <a:cs typeface="Arial" panose="020B0604020202020204" pitchFamily="34" charset="0"/>
            </a:endParaRPr>
          </a:p>
          <a:p>
            <a:r>
              <a:rPr lang="en-US" dirty="0">
                <a:solidFill>
                  <a:srgbClr val="333333"/>
                </a:solidFill>
                <a:latin typeface="proximanova-regular"/>
                <a:ea typeface="Times New Roman" panose="02020603050405020304" pitchFamily="18" charset="0"/>
                <a:cs typeface="Times New Roman" panose="02020603050405020304" pitchFamily="18" charset="0"/>
              </a:rPr>
              <a:t>The thickness of the heart wall varies in different parts of the heart. The atria of the heart have a very thin myocardium because they do not need to pump blood very </a:t>
            </a:r>
            <a:endParaRPr lang="en-US" dirty="0"/>
          </a:p>
        </p:txBody>
      </p:sp>
    </p:spTree>
    <p:extLst>
      <p:ext uri="{BB962C8B-B14F-4D97-AF65-F5344CB8AC3E}">
        <p14:creationId xmlns:p14="http://schemas.microsoft.com/office/powerpoint/2010/main" val="796443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nSpc>
                <a:spcPct val="107000"/>
              </a:lnSpc>
              <a:spcBef>
                <a:spcPts val="0"/>
              </a:spcBef>
              <a:spcAft>
                <a:spcPts val="800"/>
              </a:spcAft>
            </a:pPr>
            <a:r>
              <a:rPr lang="en-US" dirty="0">
                <a:solidFill>
                  <a:srgbClr val="333333"/>
                </a:solidFill>
                <a:latin typeface="proximanova-regular"/>
                <a:ea typeface="Times New Roman" panose="02020603050405020304" pitchFamily="18" charset="0"/>
                <a:cs typeface="Times New Roman" panose="02020603050405020304" pitchFamily="18" charset="0"/>
              </a:rPr>
              <a:t>far—only to the nearby ventricles. The ventricles, on the other hand, have a very thick myocardium to pump blood to the </a:t>
            </a:r>
            <a:r>
              <a:rPr lang="en-US" b="1"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2"/>
              </a:rPr>
              <a:t>lungs</a:t>
            </a:r>
            <a:r>
              <a:rPr lang="en-US" dirty="0">
                <a:solidFill>
                  <a:srgbClr val="333333"/>
                </a:solidFill>
                <a:latin typeface="proximanova-regular"/>
                <a:ea typeface="Times New Roman" panose="02020603050405020304" pitchFamily="18" charset="0"/>
                <a:cs typeface="Times New Roman" panose="02020603050405020304" pitchFamily="18" charset="0"/>
              </a:rPr>
              <a:t> or throughout the entire body. The right side of the heart has less myocardium in its walls than the left side because the left side has to pump blood through the entire body while the right side only has to pump to the lungs.</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864779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marR="0">
              <a:lnSpc>
                <a:spcPct val="107000"/>
              </a:lnSpc>
              <a:spcBef>
                <a:spcPts val="1125"/>
              </a:spcBef>
              <a:spcAft>
                <a:spcPts val="1125"/>
              </a:spcAft>
            </a:pPr>
            <a:r>
              <a:rPr lang="en-US" sz="3200" b="1" dirty="0">
                <a:solidFill>
                  <a:srgbClr val="376085"/>
                </a:solidFill>
                <a:latin typeface="proximanova-bold"/>
                <a:ea typeface="Times New Roman" panose="02020603050405020304" pitchFamily="18" charset="0"/>
                <a:cs typeface="Times New Roman" panose="02020603050405020304" pitchFamily="18" charset="0"/>
              </a:rPr>
              <a:t>Chambers of the Heart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a:solidFill>
                  <a:srgbClr val="333333"/>
                </a:solidFill>
                <a:latin typeface="proximanova-regular"/>
                <a:ea typeface="Times New Roman" panose="02020603050405020304" pitchFamily="18" charset="0"/>
                <a:cs typeface="Times New Roman" panose="02020603050405020304" pitchFamily="18" charset="0"/>
              </a:rPr>
              <a:t>The heart contains 4 chambers: the </a:t>
            </a:r>
            <a:r>
              <a:rPr lang="en-US" b="1"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2"/>
              </a:rPr>
              <a:t>right atrium</a:t>
            </a:r>
            <a:r>
              <a:rPr lang="en-US" dirty="0">
                <a:solidFill>
                  <a:srgbClr val="333333"/>
                </a:solidFill>
                <a:latin typeface="proximanova-regular"/>
                <a:ea typeface="Times New Roman" panose="02020603050405020304" pitchFamily="18" charset="0"/>
                <a:cs typeface="Times New Roman" panose="02020603050405020304" pitchFamily="18" charset="0"/>
              </a:rPr>
              <a:t>, </a:t>
            </a:r>
            <a:r>
              <a:rPr lang="en-US" b="1"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3"/>
              </a:rPr>
              <a:t>left atrium</a:t>
            </a:r>
            <a:r>
              <a:rPr lang="en-US" dirty="0">
                <a:solidFill>
                  <a:srgbClr val="333333"/>
                </a:solidFill>
                <a:latin typeface="proximanova-regular"/>
                <a:ea typeface="Times New Roman" panose="02020603050405020304" pitchFamily="18" charset="0"/>
                <a:cs typeface="Times New Roman" panose="02020603050405020304" pitchFamily="18" charset="0"/>
              </a:rPr>
              <a:t>, </a:t>
            </a:r>
            <a:r>
              <a:rPr lang="en-US" b="1"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4"/>
              </a:rPr>
              <a:t>right ventricle</a:t>
            </a:r>
            <a:r>
              <a:rPr lang="en-US" dirty="0">
                <a:solidFill>
                  <a:srgbClr val="333333"/>
                </a:solidFill>
                <a:latin typeface="proximanova-regular"/>
                <a:ea typeface="Times New Roman" panose="02020603050405020304" pitchFamily="18" charset="0"/>
                <a:cs typeface="Times New Roman" panose="02020603050405020304" pitchFamily="18" charset="0"/>
              </a:rPr>
              <a:t>, and </a:t>
            </a:r>
            <a:r>
              <a:rPr lang="en-US" b="1"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5"/>
              </a:rPr>
              <a:t>left ventricle</a:t>
            </a:r>
            <a:r>
              <a:rPr lang="en-US" dirty="0">
                <a:solidFill>
                  <a:srgbClr val="333333"/>
                </a:solidFill>
                <a:latin typeface="proximanova-regular"/>
                <a:ea typeface="Times New Roman" panose="02020603050405020304" pitchFamily="18" charset="0"/>
                <a:cs typeface="Times New Roman" panose="02020603050405020304" pitchFamily="18" charset="0"/>
              </a:rPr>
              <a:t>. The atria are smaller than the ventricles and have thinner, less muscular walls than the ventricles. The atria act as receiving chambers for blood, so they are connected to the veins that carry blood to the heart. The ventricles are the larger, stronger pumping chambers that send blood out of the heart. The ventricles are connected to the arteries that carry blood away from the heart.</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6501152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967</Words>
  <Application>Microsoft Office PowerPoint</Application>
  <PresentationFormat>Widescreen</PresentationFormat>
  <Paragraphs>40</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Calibri Light</vt:lpstr>
      <vt:lpstr>proximanova-bold</vt:lpstr>
      <vt:lpstr>proximanova-regular</vt:lpstr>
      <vt:lpstr>Symbol</vt:lpstr>
      <vt:lpstr>Times New Roman</vt:lpstr>
      <vt:lpstr>Office Theme</vt:lpstr>
      <vt:lpstr>Heart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Veins in upper Limbs including: </vt:lpstr>
      <vt:lpstr>The Arteries in upper Limbs including:</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Mahdi</dc:creator>
  <cp:lastModifiedBy>Dr Mahdi</cp:lastModifiedBy>
  <cp:revision>4</cp:revision>
  <dcterms:created xsi:type="dcterms:W3CDTF">2018-12-30T13:17:05Z</dcterms:created>
  <dcterms:modified xsi:type="dcterms:W3CDTF">2018-12-30T15:08:00Z</dcterms:modified>
</cp:coreProperties>
</file>